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15"/>
  </p:notesMasterIdLst>
  <p:sldIdLst>
    <p:sldId id="256" r:id="rId2"/>
    <p:sldId id="271" r:id="rId3"/>
    <p:sldId id="264" r:id="rId4"/>
    <p:sldId id="258" r:id="rId5"/>
    <p:sldId id="261" r:id="rId6"/>
    <p:sldId id="259" r:id="rId7"/>
    <p:sldId id="262" r:id="rId8"/>
    <p:sldId id="260" r:id="rId9"/>
    <p:sldId id="272" r:id="rId10"/>
    <p:sldId id="269" r:id="rId11"/>
    <p:sldId id="270" r:id="rId12"/>
    <p:sldId id="273" r:id="rId13"/>
    <p:sldId id="268" r:id="rId14"/>
  </p:sldIdLst>
  <p:sldSz cx="9906000" cy="6858000" type="A4"/>
  <p:notesSz cx="6858000" cy="994568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1" autoAdjust="0"/>
    <p:restoredTop sz="75138" autoAdjust="0"/>
  </p:normalViewPr>
  <p:slideViewPr>
    <p:cSldViewPr>
      <p:cViewPr varScale="1">
        <p:scale>
          <a:sx n="61" d="100"/>
          <a:sy n="61" d="100"/>
        </p:scale>
        <p:origin x="-1260" y="-9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4AD95C22-C030-4085-A67A-E18B6E847948}" type="datetimeFigureOut">
              <a:rPr lang="en-US"/>
              <a:pPr/>
              <a:t>4/8/2011</a:t>
            </a:fld>
            <a:endParaRPr lang="en-US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36600" y="746125"/>
            <a:ext cx="5384800" cy="3729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4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24400"/>
            <a:ext cx="5486400" cy="447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7213"/>
            <a:ext cx="29718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447213"/>
            <a:ext cx="29718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D8F4DD43-5091-4505-A75E-4F8D13A13F0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F4DD43-5091-4505-A75E-4F8D13A13F0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900" dirty="0" smtClean="0"/>
              <a:t>Feeding </a:t>
            </a:r>
            <a:r>
              <a:rPr lang="en-US" sz="900" dirty="0" err="1" smtClean="0"/>
              <a:t>Programmes</a:t>
            </a:r>
            <a:r>
              <a:rPr lang="en-US" sz="900" dirty="0" smtClean="0"/>
              <a:t> for </a:t>
            </a:r>
            <a:r>
              <a:rPr lang="en-US" sz="900" dirty="0" err="1" smtClean="0"/>
              <a:t>underwight</a:t>
            </a:r>
            <a:r>
              <a:rPr lang="en-US" sz="900" dirty="0" smtClean="0"/>
              <a:t> children</a:t>
            </a:r>
          </a:p>
          <a:p>
            <a:pPr>
              <a:buFont typeface="Arial" pitchFamily="34" charset="0"/>
              <a:buChar char="•"/>
            </a:pPr>
            <a:r>
              <a:rPr lang="en-US" sz="900" dirty="0" smtClean="0"/>
              <a:t> Health,</a:t>
            </a:r>
            <a:r>
              <a:rPr lang="en-US" sz="900" baseline="0" dirty="0" smtClean="0"/>
              <a:t> Hygiene and Nutrition  Lessons for mothers</a:t>
            </a:r>
          </a:p>
          <a:p>
            <a:pPr>
              <a:buFont typeface="Arial" pitchFamily="34" charset="0"/>
              <a:buChar char="•"/>
            </a:pPr>
            <a:r>
              <a:rPr lang="en-US" sz="900" baseline="0" dirty="0" smtClean="0"/>
              <a:t> Early Learning Center for </a:t>
            </a:r>
            <a:r>
              <a:rPr lang="en-US" sz="900" baseline="0" dirty="0" err="1" smtClean="0"/>
              <a:t>yount</a:t>
            </a:r>
            <a:r>
              <a:rPr lang="en-US" sz="900" baseline="0" dirty="0" smtClean="0"/>
              <a:t> children</a:t>
            </a:r>
          </a:p>
          <a:p>
            <a:pPr>
              <a:buFont typeface="Arial" pitchFamily="34" charset="0"/>
              <a:buChar char="•"/>
            </a:pPr>
            <a:r>
              <a:rPr lang="en-US" sz="900" baseline="0" dirty="0" smtClean="0"/>
              <a:t> Scholarship for primary school children</a:t>
            </a:r>
          </a:p>
          <a:p>
            <a:pPr>
              <a:buFont typeface="Arial" pitchFamily="34" charset="0"/>
              <a:buChar char="•"/>
            </a:pPr>
            <a:r>
              <a:rPr lang="en-US" sz="900" baseline="0" dirty="0" smtClean="0"/>
              <a:t> Skill training to access income generating activities</a:t>
            </a:r>
          </a:p>
          <a:p>
            <a:pPr>
              <a:buFont typeface="Arial" pitchFamily="34" charset="0"/>
              <a:buChar char="•"/>
            </a:pPr>
            <a:r>
              <a:rPr lang="en-US" sz="900" baseline="0" dirty="0" smtClean="0"/>
              <a:t> Training </a:t>
            </a:r>
            <a:r>
              <a:rPr lang="en-US" sz="900" baseline="0" dirty="0" err="1" smtClean="0"/>
              <a:t>programmes</a:t>
            </a:r>
            <a:r>
              <a:rPr lang="en-US" sz="900" baseline="0" dirty="0" smtClean="0"/>
              <a:t> for community health workers</a:t>
            </a:r>
          </a:p>
          <a:p>
            <a:pPr>
              <a:buFont typeface="Arial" pitchFamily="34" charset="0"/>
              <a:buChar char="•"/>
            </a:pPr>
            <a:r>
              <a:rPr lang="en-US" sz="900" baseline="0" dirty="0" smtClean="0"/>
              <a:t> </a:t>
            </a:r>
            <a:r>
              <a:rPr lang="en-US" sz="900" baseline="0" dirty="0" err="1" smtClean="0"/>
              <a:t>Traiing</a:t>
            </a:r>
            <a:r>
              <a:rPr lang="en-US" sz="900" baseline="0" dirty="0" smtClean="0"/>
              <a:t> </a:t>
            </a:r>
            <a:r>
              <a:rPr lang="en-US" sz="900" baseline="0" dirty="0" err="1" smtClean="0"/>
              <a:t>programmes</a:t>
            </a:r>
            <a:r>
              <a:rPr lang="en-US" sz="900" baseline="0" dirty="0" smtClean="0"/>
              <a:t> for pre-school teachers</a:t>
            </a:r>
          </a:p>
          <a:p>
            <a:pPr>
              <a:buFont typeface="Arial" pitchFamily="34" charset="0"/>
              <a:buNone/>
            </a:pPr>
            <a:endParaRPr lang="en-US" sz="900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F4DD43-5091-4505-A75E-4F8D13A13F0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F4DD43-5091-4505-A75E-4F8D13A13F0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SHANTY TOWNS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F4DD43-5091-4505-A75E-4F8D13A13F0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Need an</a:t>
            </a:r>
            <a:r>
              <a:rPr lang="en-US" baseline="0" dirty="0" smtClean="0"/>
              <a:t> ELC expert to develop teaching material and technique to improve </a:t>
            </a:r>
            <a:r>
              <a:rPr lang="en-US" baseline="0" dirty="0" err="1" smtClean="0"/>
              <a:t>foquality</a:t>
            </a:r>
            <a:r>
              <a:rPr lang="en-US" baseline="0" dirty="0" smtClean="0"/>
              <a:t> improvement.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F4DD43-5091-4505-A75E-4F8D13A13F04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F4DD43-5091-4505-A75E-4F8D13A13F04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B732DF-46FC-4952-98BB-9204C4C2F3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88175" y="228600"/>
            <a:ext cx="2257425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1138" y="228600"/>
            <a:ext cx="6624637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8996DE-8A70-4FC3-BBF1-3A2057E4FC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62CB52-5040-4A6B-A017-4A0016FDE5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400" y="1600200"/>
            <a:ext cx="42164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2164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540D9C-C83B-42CE-B617-982E5668BB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3EEDCC-DC2A-40A8-85C5-66046D500A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590CC2-2F19-4AED-87C7-5ED371ABD1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56AA34-5113-4A23-9C5C-2DF83732F3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B8A8BD-6389-463A-95E5-3C03153043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137F4C-6A19-4D25-A181-74F6F8B91A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09E632-A5DE-4506-B549-51CBDD59E3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AutoShape 3"/>
          <p:cNvSpPr>
            <a:spLocks noChangeArrowheads="1"/>
          </p:cNvSpPr>
          <p:nvPr/>
        </p:nvSpPr>
        <p:spPr bwMode="auto">
          <a:xfrm>
            <a:off x="412750" y="533400"/>
            <a:ext cx="8997950" cy="5715000"/>
          </a:xfrm>
          <a:prstGeom prst="roundRect">
            <a:avLst>
              <a:gd name="adj" fmla="val 13727"/>
            </a:avLst>
          </a:prstGeom>
          <a:noFill/>
          <a:ln w="508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24580" name="AutoShape 4"/>
          <p:cNvSpPr>
            <a:spLocks noChangeArrowheads="1"/>
          </p:cNvSpPr>
          <p:nvPr/>
        </p:nvSpPr>
        <p:spPr bwMode="blackWhite">
          <a:xfrm>
            <a:off x="0" y="152400"/>
            <a:ext cx="9085263" cy="1219200"/>
          </a:xfrm>
          <a:custGeom>
            <a:avLst/>
            <a:gdLst>
              <a:gd name="G0" fmla="+- 1000 0 0"/>
              <a:gd name="G1" fmla="+- 1000 0 0"/>
              <a:gd name="G2" fmla="+- G0 0 G1"/>
              <a:gd name="G3" fmla="*/ G1 1 2"/>
              <a:gd name="G4" fmla="+- G0 0 G3"/>
              <a:gd name="T0" fmla="*/ 0 w 1000"/>
              <a:gd name="T1" fmla="*/ 0 h 1000"/>
              <a:gd name="T2" fmla="*/ G4 w 1000"/>
              <a:gd name="T3" fmla="*/ G1 h 1000"/>
            </a:gdLst>
            <a:ahLst/>
            <a:cxnLst>
              <a:cxn ang="0">
                <a:pos x="0" y="0"/>
              </a:cxn>
              <a:cxn ang="0">
                <a:pos x="7082" y="0"/>
              </a:cxn>
              <a:cxn ang="0">
                <a:pos x="7583" y="500"/>
              </a:cxn>
              <a:cxn ang="0">
                <a:pos x="7083" y="1000"/>
              </a:cxn>
              <a:cxn ang="0">
                <a:pos x="0" y="1000"/>
              </a:cxn>
            </a:cxnLst>
            <a:rect l="T0" t="T1" r="T2" b="T3"/>
            <a:pathLst>
              <a:path w="7000" h="1000">
                <a:moveTo>
                  <a:pt x="0" y="0"/>
                </a:moveTo>
                <a:lnTo>
                  <a:pt x="7082" y="0"/>
                </a:lnTo>
                <a:cubicBezTo>
                  <a:pt x="7359" y="0"/>
                  <a:pt x="7583" y="223"/>
                  <a:pt x="7583" y="500"/>
                </a:cubicBezTo>
                <a:cubicBezTo>
                  <a:pt x="7583" y="776"/>
                  <a:pt x="7359" y="999"/>
                  <a:pt x="7083" y="1000"/>
                </a:cubicBezTo>
                <a:lnTo>
                  <a:pt x="0" y="100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24581" name="Line 5"/>
          <p:cNvSpPr>
            <a:spLocks noChangeShapeType="1"/>
          </p:cNvSpPr>
          <p:nvPr/>
        </p:nvSpPr>
        <p:spPr bwMode="auto">
          <a:xfrm>
            <a:off x="0" y="1219200"/>
            <a:ext cx="87503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>
              <a:latin typeface="Arial" charset="0"/>
            </a:endParaRPr>
          </a:p>
        </p:txBody>
      </p:sp>
      <p:sp>
        <p:nvSpPr>
          <p:cNvPr id="1027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11138" y="228600"/>
            <a:ext cx="86836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60400" y="1600200"/>
            <a:ext cx="85852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4584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8400"/>
            <a:ext cx="231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85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8400"/>
            <a:ext cx="3136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86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8400"/>
            <a:ext cx="231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 Black" pitchFamily="34" charset="0"/>
              </a:defRPr>
            </a:lvl1pPr>
          </a:lstStyle>
          <a:p>
            <a:pPr>
              <a:defRPr/>
            </a:pPr>
            <a:fld id="{4A64D335-C7E3-45CC-92D0-C5DB5E465B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6" r:id="rId2"/>
    <p:sldLayoutId id="2147483665" r:id="rId3"/>
    <p:sldLayoutId id="2147483664" r:id="rId4"/>
    <p:sldLayoutId id="2147483663" r:id="rId5"/>
    <p:sldLayoutId id="2147483662" r:id="rId6"/>
    <p:sldLayoutId id="2147483661" r:id="rId7"/>
    <p:sldLayoutId id="2147483660" r:id="rId8"/>
    <p:sldLayoutId id="2147483659" r:id="rId9"/>
    <p:sldLayoutId id="2147483658" r:id="rId10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415925" y="404813"/>
            <a:ext cx="9074150" cy="863600"/>
          </a:xfrm>
        </p:spPr>
        <p:txBody>
          <a:bodyPr/>
          <a:lstStyle/>
          <a:p>
            <a:pPr eaLnBrk="1" hangingPunct="1"/>
            <a:r>
              <a:rPr lang="en-AU" sz="3200" smtClean="0"/>
              <a:t>The Foundation for Mother and Child Health </a:t>
            </a:r>
            <a:endParaRPr lang="en-US" sz="3200" smtClean="0"/>
          </a:p>
        </p:txBody>
      </p:sp>
      <p:sp>
        <p:nvSpPr>
          <p:cNvPr id="13314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952472" y="1714488"/>
            <a:ext cx="7943879" cy="2438409"/>
          </a:xfrm>
        </p:spPr>
        <p:txBody>
          <a:bodyPr/>
          <a:lstStyle/>
          <a:p>
            <a:pPr marL="609600" indent="-609600" algn="ctr" eaLnBrk="1" hangingPunct="1">
              <a:buFont typeface="Wingdings" pitchFamily="2" charset="2"/>
              <a:buNone/>
            </a:pPr>
            <a:r>
              <a:rPr lang="en-US" dirty="0" smtClean="0"/>
              <a:t>                  Yayasan </a:t>
            </a:r>
            <a:r>
              <a:rPr lang="en-US" dirty="0" err="1" smtClean="0"/>
              <a:t>Balita</a:t>
            </a:r>
            <a:r>
              <a:rPr lang="en-US" dirty="0" smtClean="0"/>
              <a:t> </a:t>
            </a:r>
            <a:r>
              <a:rPr lang="en-US" dirty="0" err="1" smtClean="0"/>
              <a:t>Sehat</a:t>
            </a:r>
            <a:endParaRPr lang="en-US" dirty="0" smtClean="0"/>
          </a:p>
          <a:p>
            <a:pPr marL="609600" indent="-609600" algn="ctr" eaLnBrk="1" hangingPunct="1">
              <a:buFont typeface="Wingdings" pitchFamily="2" charset="2"/>
              <a:buNone/>
            </a:pPr>
            <a:r>
              <a:rPr lang="en-US" sz="2000" dirty="0" smtClean="0"/>
              <a:t>                                Jl</a:t>
            </a:r>
            <a:r>
              <a:rPr lang="en-US" sz="2000" dirty="0" smtClean="0"/>
              <a:t>. H. </a:t>
            </a:r>
            <a:r>
              <a:rPr lang="en-US" sz="2000" dirty="0" err="1" smtClean="0"/>
              <a:t>Naim</a:t>
            </a:r>
            <a:r>
              <a:rPr lang="en-US" sz="2000" dirty="0" smtClean="0"/>
              <a:t> III No. 48 Rt. 07 </a:t>
            </a:r>
            <a:r>
              <a:rPr lang="en-US" sz="2000" dirty="0" err="1" smtClean="0"/>
              <a:t>Rw</a:t>
            </a:r>
            <a:r>
              <a:rPr lang="en-US" sz="2000" dirty="0" smtClean="0"/>
              <a:t>. 09</a:t>
            </a:r>
          </a:p>
          <a:p>
            <a:pPr marL="609600" indent="-609600" algn="ctr" eaLnBrk="1" hangingPunct="1">
              <a:buFont typeface="Wingdings" pitchFamily="2" charset="2"/>
              <a:buNone/>
            </a:pPr>
            <a:r>
              <a:rPr lang="en-US" sz="2000" dirty="0" smtClean="0"/>
              <a:t>                                 </a:t>
            </a:r>
            <a:r>
              <a:rPr lang="en-US" sz="2000" dirty="0" err="1" smtClean="0"/>
              <a:t>Cipete</a:t>
            </a:r>
            <a:r>
              <a:rPr lang="en-US" sz="2000" dirty="0" smtClean="0"/>
              <a:t> </a:t>
            </a:r>
            <a:r>
              <a:rPr lang="en-US" sz="2000" dirty="0" smtClean="0"/>
              <a:t>Utara – </a:t>
            </a:r>
            <a:r>
              <a:rPr lang="en-US" sz="2000" dirty="0" err="1" smtClean="0"/>
              <a:t>Kebayoran</a:t>
            </a:r>
            <a:r>
              <a:rPr lang="en-US" sz="2000" dirty="0" smtClean="0"/>
              <a:t> </a:t>
            </a:r>
            <a:r>
              <a:rPr lang="en-US" sz="2000" dirty="0" err="1" smtClean="0"/>
              <a:t>Baru</a:t>
            </a:r>
            <a:endParaRPr lang="en-US" sz="2000" dirty="0" smtClean="0"/>
          </a:p>
          <a:p>
            <a:pPr marL="609600" indent="-609600" algn="ctr" eaLnBrk="1" hangingPunct="1">
              <a:buFont typeface="Wingdings" pitchFamily="2" charset="2"/>
              <a:buNone/>
            </a:pPr>
            <a:r>
              <a:rPr lang="en-US" sz="2000" dirty="0" smtClean="0"/>
              <a:t>                                 Jakarta </a:t>
            </a:r>
            <a:r>
              <a:rPr lang="en-US" sz="2000" dirty="0" smtClean="0"/>
              <a:t>Selatan </a:t>
            </a:r>
          </a:p>
          <a:p>
            <a:pPr marL="609600" indent="-609600" algn="ctr" eaLnBrk="1" hangingPunct="1">
              <a:buFont typeface="Wingdings" pitchFamily="2" charset="2"/>
              <a:buNone/>
            </a:pPr>
            <a:r>
              <a:rPr lang="en-US" sz="2000" dirty="0" smtClean="0"/>
              <a:t>                                 Tel </a:t>
            </a:r>
            <a:r>
              <a:rPr lang="en-US" sz="2000" dirty="0" smtClean="0"/>
              <a:t>: 0217232119  </a:t>
            </a:r>
            <a:endParaRPr lang="en-US" sz="2000" dirty="0" smtClean="0"/>
          </a:p>
          <a:p>
            <a:pPr marL="609600" indent="-609600" algn="ctr" eaLnBrk="1" hangingPunct="1">
              <a:buFont typeface="Wingdings" pitchFamily="2" charset="2"/>
              <a:buNone/>
            </a:pPr>
            <a:r>
              <a:rPr lang="en-US" sz="2000" dirty="0" smtClean="0"/>
              <a:t>                                      fmchjakarta@gmail.com</a:t>
            </a:r>
            <a:endParaRPr lang="en-US" sz="2000" dirty="0" smtClean="0"/>
          </a:p>
          <a:p>
            <a:pPr marL="609600" indent="-609600" algn="ctr" eaLnBrk="1" hangingPunct="1">
              <a:buFont typeface="Wingdings" pitchFamily="2" charset="2"/>
              <a:buNone/>
            </a:pPr>
            <a:endParaRPr lang="en-US" sz="2000" dirty="0" smtClean="0"/>
          </a:p>
          <a:p>
            <a:pPr marL="609600" indent="-609600" algn="ctr" eaLnBrk="1" hangingPunct="1">
              <a:buFont typeface="Wingdings" pitchFamily="2" charset="2"/>
              <a:buNone/>
            </a:pPr>
            <a:endParaRPr lang="en-US" sz="2000" dirty="0" smtClean="0"/>
          </a:p>
          <a:p>
            <a:pPr marL="609600" indent="-609600" eaLnBrk="1" hangingPunct="1">
              <a:buFont typeface="Wingdings" pitchFamily="2" charset="2"/>
              <a:buNone/>
            </a:pPr>
            <a:endParaRPr lang="en-US" sz="2000" dirty="0" smtClean="0"/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881034" y="4714884"/>
            <a:ext cx="770572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400" dirty="0" err="1"/>
              <a:t>Asih</a:t>
            </a:r>
            <a:r>
              <a:rPr lang="en-US" sz="2400" dirty="0"/>
              <a:t> </a:t>
            </a:r>
            <a:r>
              <a:rPr lang="en-US" sz="2400" dirty="0" err="1"/>
              <a:t>Puji</a:t>
            </a:r>
            <a:r>
              <a:rPr lang="en-US" sz="2400" dirty="0"/>
              <a:t> </a:t>
            </a:r>
            <a:r>
              <a:rPr lang="en-US" sz="2400" dirty="0" err="1" smtClean="0"/>
              <a:t>Rahayu</a:t>
            </a:r>
            <a:endParaRPr lang="en-US" sz="2400" dirty="0" smtClean="0"/>
          </a:p>
          <a:p>
            <a:pPr algn="ctr"/>
            <a:endParaRPr lang="en-US" sz="2400" dirty="0" smtClean="0"/>
          </a:p>
          <a:p>
            <a:pPr algn="ctr"/>
            <a:r>
              <a:rPr lang="en-US" sz="2400" dirty="0" smtClean="0"/>
              <a:t>081280061893</a:t>
            </a:r>
            <a:endParaRPr lang="en-US" sz="2400" dirty="0"/>
          </a:p>
        </p:txBody>
      </p:sp>
      <p:pic>
        <p:nvPicPr>
          <p:cNvPr id="6" name="Picture 5" descr="FMCH_Indonesia_Logo_Blue_Central_SMAL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09662" y="2163514"/>
            <a:ext cx="2133600" cy="20513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800100" indent="-800100"/>
            <a:r>
              <a:rPr lang="en-US" smtClean="0"/>
              <a:t>Other Projects</a:t>
            </a:r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>
          <a:xfrm>
            <a:off x="660400" y="1600200"/>
            <a:ext cx="8585200" cy="4276725"/>
          </a:xfrm>
        </p:spPr>
        <p:txBody>
          <a:bodyPr/>
          <a:lstStyle/>
          <a:p>
            <a:r>
              <a:rPr lang="en-US" dirty="0" smtClean="0"/>
              <a:t> Timor – East Nusa Tenggara </a:t>
            </a:r>
            <a:r>
              <a:rPr lang="en-US" sz="1200" dirty="0" smtClean="0"/>
              <a:t>June 2007 until present.</a:t>
            </a:r>
          </a:p>
          <a:p>
            <a:pPr>
              <a:buFont typeface="Wingdings" pitchFamily="2" charset="2"/>
              <a:buNone/>
            </a:pPr>
            <a:endParaRPr lang="en-US" sz="1200" dirty="0" smtClean="0"/>
          </a:p>
          <a:p>
            <a:pPr lvl="1"/>
            <a:r>
              <a:rPr lang="en-US" sz="1800" dirty="0" smtClean="0"/>
              <a:t>Revitalization Public Health Centers</a:t>
            </a:r>
          </a:p>
          <a:p>
            <a:pPr lvl="1"/>
            <a:r>
              <a:rPr lang="en-US" sz="1800" dirty="0" smtClean="0"/>
              <a:t>Regular Feeding Program for children under five years old</a:t>
            </a:r>
          </a:p>
          <a:p>
            <a:pPr lvl="1"/>
            <a:r>
              <a:rPr lang="en-US" sz="1800" dirty="0" smtClean="0"/>
              <a:t>Training Of Trainers for Community Health Workers and Pre school Teachers</a:t>
            </a:r>
          </a:p>
          <a:p>
            <a:pPr lvl="1"/>
            <a:r>
              <a:rPr lang="en-US" sz="1800" dirty="0" smtClean="0"/>
              <a:t>Establish Early Learning Centers in remote areas</a:t>
            </a:r>
          </a:p>
          <a:p>
            <a:pPr>
              <a:buFont typeface="Wingdings" pitchFamily="2" charset="2"/>
              <a:buNone/>
            </a:pPr>
            <a:endParaRPr lang="en-US" sz="1800" dirty="0" smtClean="0"/>
          </a:p>
          <a:p>
            <a:r>
              <a:rPr lang="en-US" dirty="0" smtClean="0"/>
              <a:t>Padang – West Sumatra </a:t>
            </a:r>
            <a:r>
              <a:rPr lang="en-US" sz="1200" dirty="0" smtClean="0"/>
              <a:t>March - May 2010</a:t>
            </a:r>
          </a:p>
          <a:p>
            <a:pPr lvl="1"/>
            <a:r>
              <a:rPr lang="en-US" sz="1800" dirty="0" smtClean="0"/>
              <a:t>Renovation of ELC Buildings</a:t>
            </a:r>
          </a:p>
          <a:p>
            <a:pPr lvl="1"/>
            <a:r>
              <a:rPr lang="en-US" sz="1800" dirty="0" smtClean="0"/>
              <a:t>Training of Trainers for Community Health Workers and Preschool Teachers</a:t>
            </a:r>
            <a:endParaRPr lang="en-US" dirty="0" smtClean="0"/>
          </a:p>
          <a:p>
            <a:pPr lvl="4"/>
            <a:endParaRPr lang="en-US" dirty="0" smtClean="0"/>
          </a:p>
          <a:p>
            <a:pPr>
              <a:buFont typeface="Wingdings" pitchFamily="2" charset="2"/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FORWARD PLAN Opportunities</a:t>
            </a:r>
          </a:p>
        </p:txBody>
      </p:sp>
      <p:sp>
        <p:nvSpPr>
          <p:cNvPr id="22530" name="Content Placeholder 2"/>
          <p:cNvSpPr>
            <a:spLocks noGrp="1"/>
          </p:cNvSpPr>
          <p:nvPr>
            <p:ph idx="1"/>
          </p:nvPr>
        </p:nvSpPr>
        <p:spPr>
          <a:xfrm>
            <a:off x="666720" y="1500174"/>
            <a:ext cx="8585200" cy="4643470"/>
          </a:xfrm>
        </p:spPr>
        <p:txBody>
          <a:bodyPr/>
          <a:lstStyle/>
          <a:p>
            <a:r>
              <a:rPr lang="en-US" sz="1800" dirty="0" smtClean="0"/>
              <a:t>In the future:</a:t>
            </a:r>
          </a:p>
          <a:p>
            <a:endParaRPr lang="en-US" sz="1800" dirty="0" smtClean="0"/>
          </a:p>
          <a:p>
            <a:r>
              <a:rPr lang="en-US" sz="1800" u="sng" dirty="0" smtClean="0"/>
              <a:t>Education</a:t>
            </a:r>
          </a:p>
          <a:p>
            <a:pPr>
              <a:buNone/>
            </a:pPr>
            <a:r>
              <a:rPr lang="en-US" sz="1800" dirty="0" smtClean="0"/>
              <a:t>		Develop and improve teaching material and techniques for ELC 		</a:t>
            </a:r>
            <a:r>
              <a:rPr lang="en-US" sz="1800" dirty="0" err="1" smtClean="0"/>
              <a:t>programme</a:t>
            </a:r>
            <a:r>
              <a:rPr lang="en-US" sz="1800" dirty="0" smtClean="0"/>
              <a:t> </a:t>
            </a:r>
            <a:endParaRPr lang="en-US" sz="1800" dirty="0" smtClean="0"/>
          </a:p>
          <a:p>
            <a:endParaRPr lang="en-US" sz="1800" dirty="0" smtClean="0"/>
          </a:p>
          <a:p>
            <a:r>
              <a:rPr lang="en-US" sz="1800" u="sng" dirty="0" smtClean="0"/>
              <a:t>Health</a:t>
            </a:r>
          </a:p>
          <a:p>
            <a:endParaRPr lang="en-US" sz="1800" u="sng" dirty="0" smtClean="0"/>
          </a:p>
          <a:p>
            <a:pPr>
              <a:buNone/>
            </a:pPr>
            <a:r>
              <a:rPr lang="en-US" sz="1800" dirty="0" smtClean="0"/>
              <a:t>		</a:t>
            </a:r>
            <a:r>
              <a:rPr lang="en-US" sz="1800" dirty="0" smtClean="0"/>
              <a:t>Teach </a:t>
            </a:r>
            <a:r>
              <a:rPr lang="en-US" sz="1800" dirty="0" smtClean="0"/>
              <a:t>mothers how to cook healthy meals (YBS is in need of 				volunteer)</a:t>
            </a:r>
          </a:p>
          <a:p>
            <a:endParaRPr lang="en-US" sz="1800" u="sng" dirty="0" smtClean="0"/>
          </a:p>
          <a:p>
            <a:r>
              <a:rPr lang="en-US" sz="1800" u="sng" dirty="0" smtClean="0"/>
              <a:t>Scholarship Program</a:t>
            </a:r>
          </a:p>
          <a:p>
            <a:endParaRPr lang="en-US" sz="1800" u="sng" dirty="0" smtClean="0"/>
          </a:p>
          <a:p>
            <a:pPr marL="342900" lvl="1" indent="-342900">
              <a:buClr>
                <a:schemeClr val="hlink"/>
              </a:buClr>
              <a:buSzPct val="80000"/>
              <a:buNone/>
            </a:pPr>
            <a:r>
              <a:rPr lang="en-US" sz="1800" dirty="0" smtClean="0"/>
              <a:t>			Assist the children with weekly homework club </a:t>
            </a:r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8158" y="1714488"/>
            <a:ext cx="8420100" cy="3714776"/>
          </a:xfrm>
        </p:spPr>
        <p:txBody>
          <a:bodyPr/>
          <a:lstStyle/>
          <a:p>
            <a:r>
              <a:rPr lang="en-US" sz="2400" b="0" dirty="0" smtClean="0">
                <a:solidFill>
                  <a:schemeClr val="tx1"/>
                </a:solidFill>
              </a:rPr>
              <a:t>Volunteers </a:t>
            </a:r>
            <a:r>
              <a:rPr lang="en-US" sz="2000" b="0" dirty="0" smtClean="0">
                <a:solidFill>
                  <a:schemeClr val="tx1"/>
                </a:solidFill>
              </a:rPr>
              <a:t/>
            </a:r>
            <a:br>
              <a:rPr lang="en-US" sz="2000" b="0" dirty="0" smtClean="0">
                <a:solidFill>
                  <a:schemeClr val="tx1"/>
                </a:solidFill>
              </a:rPr>
            </a:br>
            <a:r>
              <a:rPr lang="en-US" sz="2000" b="0" dirty="0" smtClean="0">
                <a:solidFill>
                  <a:schemeClr val="tx1"/>
                </a:solidFill>
              </a:rPr>
              <a:t>(</a:t>
            </a:r>
            <a:r>
              <a:rPr lang="en-US" sz="2000" b="0" dirty="0" err="1" smtClean="0">
                <a:solidFill>
                  <a:schemeClr val="tx1"/>
                </a:solidFill>
              </a:rPr>
              <a:t>english</a:t>
            </a:r>
            <a:r>
              <a:rPr lang="en-US" sz="2000" b="0" dirty="0" smtClean="0">
                <a:solidFill>
                  <a:schemeClr val="tx1"/>
                </a:solidFill>
              </a:rPr>
              <a:t> teacher and cooking teacher )</a:t>
            </a:r>
            <a:br>
              <a:rPr lang="en-US" sz="2000" b="0" dirty="0" smtClean="0">
                <a:solidFill>
                  <a:schemeClr val="tx1"/>
                </a:solidFill>
              </a:rPr>
            </a:br>
            <a:r>
              <a:rPr lang="en-US" sz="2000" b="0" dirty="0" smtClean="0">
                <a:solidFill>
                  <a:schemeClr val="tx1"/>
                </a:solidFill>
              </a:rPr>
              <a:t/>
            </a:r>
            <a:br>
              <a:rPr lang="en-US" sz="2000" b="0" dirty="0" smtClean="0">
                <a:solidFill>
                  <a:schemeClr val="tx1"/>
                </a:solidFill>
              </a:rPr>
            </a:br>
            <a:r>
              <a:rPr lang="en-US" sz="2400" b="0" dirty="0" err="1" smtClean="0">
                <a:solidFill>
                  <a:schemeClr val="tx1"/>
                </a:solidFill>
              </a:rPr>
              <a:t>wishlist</a:t>
            </a:r>
            <a:r>
              <a:rPr lang="en-US" sz="2400" b="0" dirty="0" smtClean="0">
                <a:solidFill>
                  <a:schemeClr val="tx1"/>
                </a:solidFill>
              </a:rPr>
              <a:t> </a:t>
            </a:r>
            <a:r>
              <a:rPr lang="en-US" sz="2000" b="0" dirty="0" smtClean="0">
                <a:solidFill>
                  <a:schemeClr val="tx1"/>
                </a:solidFill>
              </a:rPr>
              <a:t/>
            </a:r>
            <a:br>
              <a:rPr lang="en-US" sz="2000" b="0" dirty="0" smtClean="0">
                <a:solidFill>
                  <a:schemeClr val="tx1"/>
                </a:solidFill>
              </a:rPr>
            </a:br>
            <a:r>
              <a:rPr lang="en-US" sz="2000" b="0" dirty="0" smtClean="0">
                <a:solidFill>
                  <a:schemeClr val="tx1"/>
                </a:solidFill>
              </a:rPr>
              <a:t>(printer &amp; fax machines)</a:t>
            </a:r>
            <a:br>
              <a:rPr lang="en-US" sz="2000" b="0" dirty="0" smtClean="0">
                <a:solidFill>
                  <a:schemeClr val="tx1"/>
                </a:solidFill>
              </a:rPr>
            </a:br>
            <a:r>
              <a:rPr lang="en-US" sz="2000" b="0" dirty="0" smtClean="0">
                <a:solidFill>
                  <a:schemeClr val="tx1"/>
                </a:solidFill>
              </a:rPr>
              <a:t/>
            </a:r>
            <a:br>
              <a:rPr lang="en-US" sz="2000" b="0" dirty="0" smtClean="0">
                <a:solidFill>
                  <a:schemeClr val="tx1"/>
                </a:solidFill>
              </a:rPr>
            </a:br>
            <a:r>
              <a:rPr lang="en-US" sz="2400" b="0" dirty="0" smtClean="0">
                <a:solidFill>
                  <a:schemeClr val="tx1"/>
                </a:solidFill>
              </a:rPr>
              <a:t>UNWANTED GOODS </a:t>
            </a:r>
            <a:r>
              <a:rPr lang="en-US" sz="2000" b="0" dirty="0" smtClean="0">
                <a:solidFill>
                  <a:schemeClr val="tx1"/>
                </a:solidFill>
              </a:rPr>
              <a:t/>
            </a:r>
            <a:br>
              <a:rPr lang="en-US" sz="2000" b="0" dirty="0" smtClean="0">
                <a:solidFill>
                  <a:schemeClr val="tx1"/>
                </a:solidFill>
              </a:rPr>
            </a:br>
            <a:r>
              <a:rPr lang="en-US" sz="2000" b="0" dirty="0" smtClean="0">
                <a:solidFill>
                  <a:schemeClr val="tx1"/>
                </a:solidFill>
              </a:rPr>
              <a:t>(TOYS, CHILDRENS BOOKS, GAMES, RECYCLED MATERIAL)</a:t>
            </a:r>
            <a:endParaRPr lang="en-US" sz="2000" b="0" dirty="0">
              <a:solidFill>
                <a:schemeClr val="tx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9596" y="-214338"/>
            <a:ext cx="8420100" cy="1500187"/>
          </a:xfrm>
        </p:spPr>
        <p:txBody>
          <a:bodyPr/>
          <a:lstStyle/>
          <a:p>
            <a:r>
              <a:rPr lang="en-US" sz="5400" dirty="0" smtClean="0"/>
              <a:t>What You can do</a:t>
            </a:r>
            <a:endParaRPr lang="en-US" sz="54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5400" b="1" smtClean="0">
                <a:latin typeface="French Script MT" pitchFamily="66" charset="0"/>
              </a:rPr>
              <a:t>Thank You</a:t>
            </a:r>
          </a:p>
        </p:txBody>
      </p:sp>
      <p:pic>
        <p:nvPicPr>
          <p:cNvPr id="9" name="Picture 8" descr="IMG_03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8487" y="2786058"/>
            <a:ext cx="3984872" cy="31089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The Problems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22350" y="1978025"/>
            <a:ext cx="7631113" cy="3843338"/>
          </a:xfrm>
        </p:spPr>
        <p:txBody>
          <a:bodyPr/>
          <a:lstStyle/>
          <a:p>
            <a:r>
              <a:rPr lang="en-US" sz="1800" smtClean="0"/>
              <a:t>Of the total population of Indonesia, 52% live on less than US$2 per day with some 35 million poor people living on less than US$0.65 per day (WFP).</a:t>
            </a:r>
          </a:p>
          <a:p>
            <a:endParaRPr lang="en-US" sz="1800" smtClean="0"/>
          </a:p>
          <a:p>
            <a:pPr>
              <a:buFont typeface="Wingdings" pitchFamily="2" charset="2"/>
              <a:buNone/>
            </a:pPr>
            <a:endParaRPr lang="en-US" sz="1800" smtClean="0"/>
          </a:p>
          <a:p>
            <a:r>
              <a:rPr lang="en-US" sz="1800" smtClean="0"/>
              <a:t>28% of children under the age of 5 suffer from malnutrition (MOH,)</a:t>
            </a:r>
          </a:p>
          <a:p>
            <a:pPr>
              <a:buFont typeface="Wingdings" pitchFamily="2" charset="2"/>
              <a:buNone/>
            </a:pPr>
            <a:endParaRPr lang="en-US" sz="1800" smtClean="0"/>
          </a:p>
          <a:p>
            <a:pPr>
              <a:buFont typeface="Wingdings" pitchFamily="2" charset="2"/>
              <a:buNone/>
            </a:pPr>
            <a:endParaRPr lang="en-US" sz="1800" smtClean="0"/>
          </a:p>
          <a:p>
            <a:r>
              <a:rPr lang="en-US" sz="1800" smtClean="0"/>
              <a:t>20,000 deaths per year attributable to unattended childbirths and complications during childbirth</a:t>
            </a:r>
            <a:endParaRPr lang="en-US" sz="1200" smtClean="0"/>
          </a:p>
          <a:p>
            <a:pPr>
              <a:buFont typeface="Wingdings" pitchFamily="2" charset="2"/>
              <a:buNone/>
            </a:pPr>
            <a:endParaRPr lang="en-US" sz="12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Mission</a:t>
            </a:r>
          </a:p>
        </p:txBody>
      </p:sp>
      <p:sp>
        <p:nvSpPr>
          <p:cNvPr id="1433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73275" y="1557338"/>
            <a:ext cx="6119813" cy="4462462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1400" smtClean="0"/>
          </a:p>
          <a:p>
            <a:pPr>
              <a:lnSpc>
                <a:spcPct val="90000"/>
              </a:lnSpc>
            </a:pPr>
            <a:r>
              <a:rPr lang="en-US" sz="1600" smtClean="0"/>
              <a:t>early childhood learning for young children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1600" smtClean="0"/>
          </a:p>
          <a:p>
            <a:pPr>
              <a:lnSpc>
                <a:spcPct val="90000"/>
              </a:lnSpc>
            </a:pPr>
            <a:r>
              <a:rPr lang="en-US" sz="1600" smtClean="0"/>
              <a:t>feeding programmes for underweight children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1600" smtClean="0"/>
          </a:p>
          <a:p>
            <a:pPr>
              <a:lnSpc>
                <a:spcPct val="90000"/>
              </a:lnSpc>
            </a:pPr>
            <a:r>
              <a:rPr lang="en-US" sz="1600" smtClean="0"/>
              <a:t>health, hygiene and nutrition lessons for mothers</a:t>
            </a:r>
          </a:p>
          <a:p>
            <a:pPr>
              <a:lnSpc>
                <a:spcPct val="90000"/>
              </a:lnSpc>
            </a:pPr>
            <a:endParaRPr lang="en-US" sz="1600" smtClean="0"/>
          </a:p>
          <a:p>
            <a:pPr>
              <a:lnSpc>
                <a:spcPct val="90000"/>
              </a:lnSpc>
            </a:pPr>
            <a:r>
              <a:rPr lang="en-US" sz="1600" smtClean="0"/>
              <a:t>scholarships for primary school children</a:t>
            </a:r>
          </a:p>
          <a:p>
            <a:pPr>
              <a:lnSpc>
                <a:spcPct val="90000"/>
              </a:lnSpc>
            </a:pPr>
            <a:r>
              <a:rPr lang="en-US" sz="1600" smtClean="0"/>
              <a:t>skills training to access income generating activities</a:t>
            </a:r>
            <a:r>
              <a:rPr lang="en-US" smtClean="0"/>
              <a:t> </a:t>
            </a:r>
            <a:endParaRPr lang="en-US" sz="1600" smtClean="0"/>
          </a:p>
          <a:p>
            <a:pPr>
              <a:lnSpc>
                <a:spcPct val="90000"/>
              </a:lnSpc>
            </a:pPr>
            <a:endParaRPr lang="en-US" sz="1600" smtClean="0"/>
          </a:p>
          <a:p>
            <a:pPr>
              <a:lnSpc>
                <a:spcPct val="90000"/>
              </a:lnSpc>
            </a:pPr>
            <a:r>
              <a:rPr lang="en-US" sz="1600" smtClean="0"/>
              <a:t>training programmes for community health workers</a:t>
            </a:r>
          </a:p>
          <a:p>
            <a:pPr>
              <a:lnSpc>
                <a:spcPct val="90000"/>
              </a:lnSpc>
            </a:pPr>
            <a:endParaRPr lang="en-US" sz="1600" smtClean="0"/>
          </a:p>
          <a:p>
            <a:pPr>
              <a:lnSpc>
                <a:spcPct val="90000"/>
              </a:lnSpc>
            </a:pPr>
            <a:r>
              <a:rPr lang="en-US" sz="1600" smtClean="0"/>
              <a:t>training programmes for pre-school teachers</a:t>
            </a:r>
          </a:p>
          <a:p>
            <a:pPr>
              <a:lnSpc>
                <a:spcPct val="90000"/>
              </a:lnSpc>
            </a:pPr>
            <a:endParaRPr lang="en-US" sz="1600" smtClean="0"/>
          </a:p>
          <a:p>
            <a:pPr>
              <a:lnSpc>
                <a:spcPct val="90000"/>
              </a:lnSpc>
            </a:pPr>
            <a:endParaRPr lang="en-US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EARLY LEARNING CENTRE</a:t>
            </a:r>
          </a:p>
        </p:txBody>
      </p:sp>
      <p:sp>
        <p:nvSpPr>
          <p:cNvPr id="15362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3952875" y="2571750"/>
            <a:ext cx="5262563" cy="3643313"/>
          </a:xfrm>
        </p:spPr>
        <p:txBody>
          <a:bodyPr/>
          <a:lstStyle/>
          <a:p>
            <a:pPr eaLnBrk="1" hangingPunct="1"/>
            <a:endParaRPr lang="en-US" b="1" smtClean="0"/>
          </a:p>
          <a:p>
            <a:pPr eaLnBrk="1" hangingPunct="1"/>
            <a:endParaRPr lang="en-US" b="1" smtClean="0"/>
          </a:p>
          <a:p>
            <a:pPr eaLnBrk="1" hangingPunct="1"/>
            <a:endParaRPr lang="en-US" b="1" smtClean="0"/>
          </a:p>
          <a:p>
            <a:pPr eaLnBrk="1" hangingPunct="1"/>
            <a:r>
              <a:rPr lang="en-US" sz="1800" b="1" smtClean="0"/>
              <a:t>Aim: </a:t>
            </a:r>
            <a:r>
              <a:rPr lang="en-US" sz="1800" smtClean="0"/>
              <a:t>Provide Pre-school education for children</a:t>
            </a:r>
          </a:p>
          <a:p>
            <a:pPr eaLnBrk="1" hangingPunct="1"/>
            <a:endParaRPr lang="en-US" sz="1800" b="1" smtClean="0"/>
          </a:p>
          <a:p>
            <a:pPr eaLnBrk="1" hangingPunct="1"/>
            <a:r>
              <a:rPr lang="en-US" sz="1800" b="1" smtClean="0"/>
              <a:t>Participants:</a:t>
            </a:r>
            <a:r>
              <a:rPr lang="en-US" sz="1800" smtClean="0"/>
              <a:t> children aged 3-6 from the Feeding Program and surrounding area</a:t>
            </a:r>
          </a:p>
          <a:p>
            <a:pPr eaLnBrk="1" hangingPunct="1"/>
            <a:endParaRPr lang="en-US" sz="2000" smtClean="0"/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  <a:p>
            <a:pPr lvl="1" eaLnBrk="1" hangingPunct="1">
              <a:buFont typeface="Wingdings" pitchFamily="2" charset="2"/>
              <a:buNone/>
            </a:pPr>
            <a:endParaRPr lang="en-US" sz="2800" b="1" smtClean="0"/>
          </a:p>
        </p:txBody>
      </p:sp>
      <p:pic>
        <p:nvPicPr>
          <p:cNvPr id="15365" name="Picture 15" descr="1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9625" y="3929063"/>
            <a:ext cx="2808288" cy="210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100_291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38158" y="1571612"/>
            <a:ext cx="2857519" cy="2143140"/>
          </a:xfrm>
          <a:prstGeom prst="rect">
            <a:avLst/>
          </a:prstGeom>
        </p:spPr>
      </p:pic>
      <p:pic>
        <p:nvPicPr>
          <p:cNvPr id="11" name="Picture 10" descr="IMG_047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23394" y="1643066"/>
            <a:ext cx="3358564" cy="22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HEALTH EDUCATION</a:t>
            </a:r>
          </a:p>
        </p:txBody>
      </p:sp>
      <p:sp>
        <p:nvSpPr>
          <p:cNvPr id="1638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3944938" y="1341438"/>
            <a:ext cx="5397500" cy="4752975"/>
          </a:xfrm>
        </p:spPr>
        <p:txBody>
          <a:bodyPr/>
          <a:lstStyle/>
          <a:p>
            <a:pPr eaLnBrk="1" hangingPunct="1"/>
            <a:r>
              <a:rPr lang="en-US" sz="1800" b="1" dirty="0" smtClean="0"/>
              <a:t>Aim:</a:t>
            </a:r>
            <a:r>
              <a:rPr lang="en-US" sz="1800" dirty="0" smtClean="0"/>
              <a:t> </a:t>
            </a:r>
          </a:p>
          <a:p>
            <a:pPr lvl="1" eaLnBrk="1" hangingPunct="1"/>
            <a:r>
              <a:rPr lang="en-US" sz="1800" dirty="0" smtClean="0"/>
              <a:t>To educate and assist mothers regarding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z="1800" dirty="0" smtClean="0"/>
              <a:t>			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z="1800" dirty="0" smtClean="0"/>
              <a:t>		     hygiene, health and nutrition</a:t>
            </a:r>
          </a:p>
          <a:p>
            <a:pPr lvl="1" eaLnBrk="1" hangingPunct="1">
              <a:buFont typeface="Wingdings" pitchFamily="2" charset="2"/>
              <a:buNone/>
            </a:pPr>
            <a:endParaRPr lang="en-US" sz="1800" dirty="0" smtClean="0"/>
          </a:p>
          <a:p>
            <a:pPr lvl="1" eaLnBrk="1" hangingPunct="1">
              <a:buFont typeface="Wingdings" pitchFamily="2" charset="2"/>
              <a:buNone/>
            </a:pPr>
            <a:r>
              <a:rPr lang="en-US" sz="1800" b="1" dirty="0" smtClean="0"/>
              <a:t>Activities:</a:t>
            </a:r>
          </a:p>
          <a:p>
            <a:pPr lvl="1" eaLnBrk="1" hangingPunct="1">
              <a:buFont typeface="Wingdings" pitchFamily="2" charset="2"/>
              <a:buNone/>
            </a:pPr>
            <a:endParaRPr lang="en-US" sz="1800" b="1" dirty="0" smtClean="0"/>
          </a:p>
          <a:p>
            <a:pPr lvl="1" eaLnBrk="1" hangingPunct="1"/>
            <a:r>
              <a:rPr lang="en-US" sz="1800" dirty="0" smtClean="0"/>
              <a:t>Health education to the mothers once a week on various topics</a:t>
            </a:r>
          </a:p>
          <a:p>
            <a:pPr lvl="1" eaLnBrk="1" hangingPunct="1">
              <a:buFont typeface="Wingdings" pitchFamily="2" charset="2"/>
              <a:buNone/>
            </a:pPr>
            <a:endParaRPr lang="en-US" sz="1800" dirty="0" smtClean="0"/>
          </a:p>
          <a:p>
            <a:pPr lvl="1" eaLnBrk="1" hangingPunct="1"/>
            <a:r>
              <a:rPr lang="en-US" sz="1800" dirty="0" smtClean="0"/>
              <a:t>Invite fathers to our regular Health Education classes in order to inform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z="1800" dirty="0" smtClean="0"/>
              <a:t>	fathers on health &amp; hygiene</a:t>
            </a:r>
          </a:p>
          <a:p>
            <a:pPr lvl="1" eaLnBrk="1" hangingPunct="1"/>
            <a:endParaRPr lang="en-US" sz="1800" dirty="0" smtClean="0"/>
          </a:p>
        </p:txBody>
      </p:sp>
      <p:pic>
        <p:nvPicPr>
          <p:cNvPr id="16388" name="Picture 11" descr="IMG_130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4517" y="4000504"/>
            <a:ext cx="2806913" cy="2103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100_071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6720" y="1500174"/>
            <a:ext cx="3117241" cy="23379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MEDICAL TREATMENT</a:t>
            </a:r>
          </a:p>
        </p:txBody>
      </p:sp>
      <p:sp>
        <p:nvSpPr>
          <p:cNvPr id="17410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160838" y="1412875"/>
            <a:ext cx="5262562" cy="482441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1800" smtClean="0"/>
              <a:t>Activities:</a:t>
            </a:r>
          </a:p>
          <a:p>
            <a:pPr eaLnBrk="1" hangingPunct="1">
              <a:lnSpc>
                <a:spcPct val="90000"/>
              </a:lnSpc>
            </a:pPr>
            <a:endParaRPr lang="en-US" sz="1800" smtClean="0"/>
          </a:p>
          <a:p>
            <a:pPr lvl="1" eaLnBrk="1" hangingPunct="1">
              <a:lnSpc>
                <a:spcPct val="90000"/>
              </a:lnSpc>
            </a:pPr>
            <a:r>
              <a:rPr lang="en-US" sz="1800" smtClean="0"/>
              <a:t>To provide check ups for newly enrolled children in the Feeding Programmme</a:t>
            </a:r>
          </a:p>
          <a:p>
            <a:pPr lvl="1" eaLnBrk="1" hangingPunct="1">
              <a:lnSpc>
                <a:spcPct val="90000"/>
              </a:lnSpc>
            </a:pPr>
            <a:endParaRPr lang="en-US" sz="1800" smtClean="0"/>
          </a:p>
          <a:p>
            <a:pPr lvl="1" eaLnBrk="1" hangingPunct="1">
              <a:lnSpc>
                <a:spcPct val="90000"/>
              </a:lnSpc>
            </a:pPr>
            <a:endParaRPr lang="en-US" sz="1800" smtClean="0"/>
          </a:p>
          <a:p>
            <a:pPr lvl="1" eaLnBrk="1" hangingPunct="1">
              <a:lnSpc>
                <a:spcPct val="90000"/>
              </a:lnSpc>
            </a:pPr>
            <a:r>
              <a:rPr lang="en-US" sz="1800" smtClean="0"/>
              <a:t>To monitor the health of children enrolled in Feeding Programme 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1800" smtClean="0"/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1800" smtClean="0"/>
          </a:p>
          <a:p>
            <a:pPr lvl="1" eaLnBrk="1" hangingPunct="1">
              <a:lnSpc>
                <a:spcPct val="90000"/>
              </a:lnSpc>
            </a:pPr>
            <a:r>
              <a:rPr lang="en-US" sz="1800" smtClean="0"/>
              <a:t>To get proper medical treatment when needed for the children</a:t>
            </a:r>
          </a:p>
          <a:p>
            <a:pPr lvl="1" eaLnBrk="1" hangingPunct="1">
              <a:lnSpc>
                <a:spcPct val="90000"/>
              </a:lnSpc>
            </a:pPr>
            <a:endParaRPr lang="en-US" sz="1800" smtClean="0"/>
          </a:p>
          <a:p>
            <a:pPr lvl="1" eaLnBrk="1" hangingPunct="1">
              <a:lnSpc>
                <a:spcPct val="90000"/>
              </a:lnSpc>
            </a:pPr>
            <a:r>
              <a:rPr lang="en-US" sz="1800" smtClean="0"/>
              <a:t>To provide medical treatment to disaster victims (flood, earthquake etc)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1800" smtClean="0"/>
          </a:p>
        </p:txBody>
      </p:sp>
      <p:pic>
        <p:nvPicPr>
          <p:cNvPr id="17411" name="Picture 8" descr="drkonsul"/>
          <p:cNvPicPr>
            <a:picLocks noGrp="1" noChangeAspect="1" noChangeArrowheads="1"/>
          </p:cNvPicPr>
          <p:nvPr>
            <p:ph type="body"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76288" y="1466850"/>
            <a:ext cx="2447925" cy="1836738"/>
          </a:xfrm>
        </p:spPr>
      </p:pic>
      <p:pic>
        <p:nvPicPr>
          <p:cNvPr id="17413" name="Picture 10" descr="MS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6288" y="4149725"/>
            <a:ext cx="244792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9" descr="HE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7463" y="3036888"/>
            <a:ext cx="2324100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SCHOLARSHIP PRGRAMME</a:t>
            </a:r>
          </a:p>
        </p:txBody>
      </p:sp>
      <p:sp>
        <p:nvSpPr>
          <p:cNvPr id="18434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160838" y="1268413"/>
            <a:ext cx="5302250" cy="4779962"/>
          </a:xfrm>
        </p:spPr>
        <p:txBody>
          <a:bodyPr/>
          <a:lstStyle/>
          <a:p>
            <a:pPr eaLnBrk="1" hangingPunct="1"/>
            <a:endParaRPr lang="en-US" sz="2000" b="1" dirty="0" smtClean="0"/>
          </a:p>
          <a:p>
            <a:pPr eaLnBrk="1" hangingPunct="1"/>
            <a:r>
              <a:rPr lang="en-US" sz="2000" b="1" dirty="0" smtClean="0"/>
              <a:t>Aim</a:t>
            </a:r>
            <a:r>
              <a:rPr lang="en-US" sz="2000" b="1" dirty="0" smtClean="0"/>
              <a:t>:</a:t>
            </a:r>
          </a:p>
          <a:p>
            <a:pPr lvl="1" eaLnBrk="1" hangingPunct="1"/>
            <a:r>
              <a:rPr lang="en-US" sz="2000" dirty="0" smtClean="0"/>
              <a:t>To provide primary education opportunities </a:t>
            </a:r>
          </a:p>
          <a:p>
            <a:pPr lvl="1" eaLnBrk="1" hangingPunct="1"/>
            <a:endParaRPr lang="en-US" sz="2000" b="1" dirty="0" smtClean="0"/>
          </a:p>
          <a:p>
            <a:pPr eaLnBrk="1" hangingPunct="1"/>
            <a:r>
              <a:rPr lang="en-US" sz="2000" b="1" dirty="0" smtClean="0"/>
              <a:t>Activities:</a:t>
            </a:r>
          </a:p>
          <a:p>
            <a:pPr lvl="1" eaLnBrk="1" hangingPunct="1"/>
            <a:r>
              <a:rPr lang="en-US" sz="1800" dirty="0" smtClean="0"/>
              <a:t>Scholarships enabling children to continue primary education </a:t>
            </a:r>
            <a:endParaRPr lang="en-US" sz="1800" dirty="0" smtClean="0">
              <a:solidFill>
                <a:srgbClr val="FF0000"/>
              </a:solidFill>
            </a:endParaRPr>
          </a:p>
          <a:p>
            <a:pPr lvl="1" eaLnBrk="1" hangingPunct="1"/>
            <a:r>
              <a:rPr lang="en-US" sz="1800" dirty="0" smtClean="0"/>
              <a:t>Encourage and monitor child performance at school</a:t>
            </a:r>
          </a:p>
          <a:p>
            <a:pPr lvl="1" eaLnBrk="1" hangingPunct="1"/>
            <a:r>
              <a:rPr lang="en-US" sz="1800" dirty="0" smtClean="0"/>
              <a:t>Engage parents in monthly meetings regarding children performance and progress</a:t>
            </a:r>
          </a:p>
        </p:txBody>
      </p:sp>
      <p:pic>
        <p:nvPicPr>
          <p:cNvPr id="18435" name="Picture 7" descr="Schlrshp1"/>
          <p:cNvPicPr>
            <a:picLocks noGrp="1" noChangeAspect="1" noChangeArrowheads="1"/>
          </p:cNvPicPr>
          <p:nvPr>
            <p:ph type="body"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524203" y="2571744"/>
            <a:ext cx="4000169" cy="214314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SMALL ENTERPRISE SCHEME</a:t>
            </a:r>
          </a:p>
        </p:txBody>
      </p:sp>
      <p:sp>
        <p:nvSpPr>
          <p:cNvPr id="19458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3873500" y="1484313"/>
            <a:ext cx="5400675" cy="4419600"/>
          </a:xfrm>
        </p:spPr>
        <p:txBody>
          <a:bodyPr/>
          <a:lstStyle/>
          <a:p>
            <a:pPr eaLnBrk="1" hangingPunct="1"/>
            <a:r>
              <a:rPr lang="en-US" sz="2400" b="1" smtClean="0"/>
              <a:t>Aim:</a:t>
            </a:r>
          </a:p>
          <a:p>
            <a:pPr lvl="1" eaLnBrk="1" hangingPunct="1"/>
            <a:r>
              <a:rPr lang="en-US" sz="1800" smtClean="0"/>
              <a:t>To give the mothers knowledge and skills to increase their family income</a:t>
            </a:r>
          </a:p>
          <a:p>
            <a:pPr lvl="1" eaLnBrk="1" hangingPunct="1">
              <a:buFont typeface="Wingdings" pitchFamily="2" charset="2"/>
              <a:buNone/>
            </a:pPr>
            <a:endParaRPr lang="en-US" sz="1800" smtClean="0"/>
          </a:p>
          <a:p>
            <a:pPr eaLnBrk="1" hangingPunct="1"/>
            <a:r>
              <a:rPr lang="en-US" sz="1800" b="1" smtClean="0"/>
              <a:t>Activities: </a:t>
            </a:r>
          </a:p>
          <a:p>
            <a:pPr lvl="1" eaLnBrk="1" hangingPunct="1"/>
            <a:r>
              <a:rPr lang="en-US" sz="1800" smtClean="0"/>
              <a:t>Tailoring Class (learn how to sew and make tailoring products)</a:t>
            </a:r>
          </a:p>
          <a:p>
            <a:pPr lvl="1" eaLnBrk="1" hangingPunct="1"/>
            <a:r>
              <a:rPr lang="en-US" sz="1800" smtClean="0"/>
              <a:t>Income generating (making recycled bags from cleaner sachets and un used plastic bags)</a:t>
            </a:r>
          </a:p>
          <a:p>
            <a:pPr lvl="1" eaLnBrk="1" hangingPunct="1"/>
            <a:r>
              <a:rPr lang="en-US" sz="1800" smtClean="0"/>
              <a:t>Handicrafts</a:t>
            </a:r>
          </a:p>
          <a:p>
            <a:pPr lvl="1" eaLnBrk="1" hangingPunct="1"/>
            <a:r>
              <a:rPr lang="en-US" sz="1800" smtClean="0"/>
              <a:t>Loan Scheme for sewing machines</a:t>
            </a:r>
          </a:p>
        </p:txBody>
      </p:sp>
      <p:pic>
        <p:nvPicPr>
          <p:cNvPr id="19459" name="Picture 6" descr="Sewing Class"/>
          <p:cNvPicPr>
            <a:picLocks noGrp="1" noChangeAspect="1" noChangeArrowheads="1"/>
          </p:cNvPicPr>
          <p:nvPr>
            <p:ph type="body" sz="half" idx="1"/>
          </p:nvPr>
        </p:nvPicPr>
        <p:blipFill>
          <a:blip r:embed="rId3" cstate="print"/>
          <a:srcRect r="-170" b="21874"/>
          <a:stretch>
            <a:fillRect/>
          </a:stretch>
        </p:blipFill>
        <p:spPr>
          <a:xfrm>
            <a:off x="595282" y="1500174"/>
            <a:ext cx="2684878" cy="1571636"/>
          </a:xfrm>
        </p:spPr>
      </p:pic>
      <p:pic>
        <p:nvPicPr>
          <p:cNvPr id="8" name="Picture 7" descr="DSC06616.JPG"/>
          <p:cNvPicPr>
            <a:picLocks noChangeAspect="1"/>
          </p:cNvPicPr>
          <p:nvPr/>
        </p:nvPicPr>
        <p:blipFill>
          <a:blip r:embed="rId4" cstate="print"/>
          <a:srcRect t="29167"/>
          <a:stretch>
            <a:fillRect/>
          </a:stretch>
        </p:blipFill>
        <p:spPr>
          <a:xfrm>
            <a:off x="595282" y="3143248"/>
            <a:ext cx="2689434" cy="1428760"/>
          </a:xfrm>
          <a:prstGeom prst="rect">
            <a:avLst/>
          </a:prstGeom>
        </p:spPr>
      </p:pic>
      <p:pic>
        <p:nvPicPr>
          <p:cNvPr id="9" name="Picture 8" descr="48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5348" y="4714884"/>
            <a:ext cx="1928826" cy="14476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smtClean="0"/>
              <a:t>Training Programmes for community health workers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1825" y="1916113"/>
            <a:ext cx="8585200" cy="4419600"/>
          </a:xfrm>
        </p:spPr>
        <p:txBody>
          <a:bodyPr/>
          <a:lstStyle/>
          <a:p>
            <a:endParaRPr lang="en-US" sz="1800" dirty="0" smtClean="0"/>
          </a:p>
          <a:p>
            <a:endParaRPr lang="en-US" sz="1800" dirty="0" smtClean="0"/>
          </a:p>
          <a:p>
            <a:r>
              <a:rPr lang="en-US" sz="1800" dirty="0" smtClean="0"/>
              <a:t>YBS </a:t>
            </a:r>
            <a:r>
              <a:rPr lang="en-US" sz="1800" dirty="0" smtClean="0"/>
              <a:t>institutes training </a:t>
            </a:r>
            <a:r>
              <a:rPr lang="en-US" sz="1800" dirty="0" err="1" smtClean="0"/>
              <a:t>programmes</a:t>
            </a:r>
            <a:r>
              <a:rPr lang="en-US" sz="1800" dirty="0" smtClean="0"/>
              <a:t> for community health workers.</a:t>
            </a:r>
          </a:p>
          <a:p>
            <a:endParaRPr lang="en-US" sz="1800" dirty="0" smtClean="0"/>
          </a:p>
          <a:p>
            <a:r>
              <a:rPr lang="en-US" sz="1800" b="1" dirty="0" smtClean="0"/>
              <a:t>AIM</a:t>
            </a:r>
            <a:r>
              <a:rPr lang="en-US" sz="1800" dirty="0" smtClean="0"/>
              <a:t>:  train health workers in the local </a:t>
            </a:r>
            <a:r>
              <a:rPr lang="en-US" sz="1800" dirty="0" smtClean="0"/>
              <a:t>areas </a:t>
            </a:r>
            <a:r>
              <a:rPr lang="en-US" sz="1800" dirty="0" smtClean="0"/>
              <a:t>in – </a:t>
            </a:r>
            <a:r>
              <a:rPr lang="en-US" sz="1800" dirty="0" err="1" smtClean="0"/>
              <a:t>Cipete</a:t>
            </a:r>
            <a:r>
              <a:rPr lang="en-US" sz="1800" dirty="0" smtClean="0"/>
              <a:t>, </a:t>
            </a:r>
            <a:r>
              <a:rPr lang="en-US" sz="1800" dirty="0" err="1" smtClean="0"/>
              <a:t>Cilandak</a:t>
            </a:r>
            <a:r>
              <a:rPr lang="en-US" sz="1800" dirty="0" smtClean="0"/>
              <a:t> and </a:t>
            </a:r>
            <a:r>
              <a:rPr lang="en-US" sz="1800" dirty="0" err="1" smtClean="0"/>
              <a:t>Pejaten</a:t>
            </a:r>
            <a:endParaRPr lang="en-US" sz="1800" dirty="0" smtClean="0"/>
          </a:p>
          <a:p>
            <a:endParaRPr lang="en-US" sz="1800" dirty="0" smtClean="0"/>
          </a:p>
          <a:p>
            <a:pPr>
              <a:buFont typeface="Wingdings" pitchFamily="2" charset="2"/>
              <a:buNone/>
            </a:pPr>
            <a:r>
              <a:rPr lang="en-US" sz="1800" dirty="0" smtClean="0"/>
              <a:t>		nutrition, health, hygiene, </a:t>
            </a:r>
            <a:r>
              <a:rPr lang="en-US" sz="1800" dirty="0" smtClean="0"/>
              <a:t>immunization </a:t>
            </a:r>
            <a:r>
              <a:rPr lang="en-US" sz="1800" dirty="0" smtClean="0"/>
              <a:t>and </a:t>
            </a:r>
            <a:r>
              <a:rPr lang="en-US" sz="1800" dirty="0" smtClean="0"/>
              <a:t>anthropometric </a:t>
            </a:r>
            <a:endParaRPr lang="en-US" sz="1800" dirty="0" smtClean="0"/>
          </a:p>
          <a:p>
            <a:endParaRPr lang="en-US" sz="1800" dirty="0" smtClean="0"/>
          </a:p>
          <a:p>
            <a:r>
              <a:rPr lang="en-US" sz="1800" dirty="0" smtClean="0"/>
              <a:t>Community health workers educate mothers in local </a:t>
            </a:r>
            <a:r>
              <a:rPr lang="en-US" sz="1800" dirty="0" err="1" smtClean="0"/>
              <a:t>kampungs</a:t>
            </a:r>
            <a:r>
              <a:rPr lang="en-US" sz="1800" dirty="0" smtClean="0"/>
              <a:t>. (transfer of knowledge)</a:t>
            </a:r>
          </a:p>
          <a:p>
            <a:pPr lvl="4">
              <a:buFont typeface="Wingdings" pitchFamily="2" charset="2"/>
              <a:buNone/>
            </a:pPr>
            <a:endParaRPr lang="en-US" sz="1200" dirty="0" smtClean="0"/>
          </a:p>
          <a:p>
            <a:endParaRPr lang="en-US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adial">
  <a:themeElements>
    <a:clrScheme name="Radial 1">
      <a:dk1>
        <a:srgbClr val="000000"/>
      </a:dk1>
      <a:lt1>
        <a:srgbClr val="FFFFFF"/>
      </a:lt1>
      <a:dk2>
        <a:srgbClr val="FFFFFF"/>
      </a:dk2>
      <a:lt2>
        <a:srgbClr val="669999"/>
      </a:lt2>
      <a:accent1>
        <a:srgbClr val="99CCFF"/>
      </a:accent1>
      <a:accent2>
        <a:srgbClr val="9999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8A8AE7"/>
      </a:accent6>
      <a:hlink>
        <a:srgbClr val="996666"/>
      </a:hlink>
      <a:folHlink>
        <a:srgbClr val="6666CC"/>
      </a:folHlink>
    </a:clrScheme>
    <a:fontScheme name="Rad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Radial 1">
        <a:dk1>
          <a:srgbClr val="000000"/>
        </a:dk1>
        <a:lt1>
          <a:srgbClr val="FFFFFF"/>
        </a:lt1>
        <a:dk2>
          <a:srgbClr val="FFFFFF"/>
        </a:dk2>
        <a:lt2>
          <a:srgbClr val="669999"/>
        </a:lt2>
        <a:accent1>
          <a:srgbClr val="99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8A8AE7"/>
        </a:accent6>
        <a:hlink>
          <a:srgbClr val="996666"/>
        </a:hlink>
        <a:folHlink>
          <a:srgbClr val="66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ial 2">
        <a:dk1>
          <a:srgbClr val="000000"/>
        </a:dk1>
        <a:lt1>
          <a:srgbClr val="FFFFFF"/>
        </a:lt1>
        <a:dk2>
          <a:srgbClr val="FFFFFF"/>
        </a:dk2>
        <a:lt2>
          <a:srgbClr val="817F3F"/>
        </a:lt2>
        <a:accent1>
          <a:srgbClr val="FFCC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8A00"/>
        </a:accent6>
        <a:hlink>
          <a:srgbClr val="996666"/>
        </a:hlink>
        <a:folHlink>
          <a:srgbClr val="C9450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ial 3">
        <a:dk1>
          <a:srgbClr val="CC6600"/>
        </a:dk1>
        <a:lt1>
          <a:srgbClr val="FFFFFF"/>
        </a:lt1>
        <a:dk2>
          <a:srgbClr val="800000"/>
        </a:dk2>
        <a:lt2>
          <a:srgbClr val="FFFFFF"/>
        </a:lt2>
        <a:accent1>
          <a:srgbClr val="FF6600"/>
        </a:accent1>
        <a:accent2>
          <a:srgbClr val="33CCCC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2DB9B9"/>
        </a:accent6>
        <a:hlink>
          <a:srgbClr val="99FF3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4">
        <a:dk1>
          <a:srgbClr val="993300"/>
        </a:dk1>
        <a:lt1>
          <a:srgbClr val="FFFFFF"/>
        </a:lt1>
        <a:dk2>
          <a:srgbClr val="431A01"/>
        </a:dk2>
        <a:lt2>
          <a:srgbClr val="FFFFFF"/>
        </a:lt2>
        <a:accent1>
          <a:srgbClr val="FFCC00"/>
        </a:accent1>
        <a:accent2>
          <a:srgbClr val="FF9966"/>
        </a:accent2>
        <a:accent3>
          <a:srgbClr val="B0ABAA"/>
        </a:accent3>
        <a:accent4>
          <a:srgbClr val="DADADA"/>
        </a:accent4>
        <a:accent5>
          <a:srgbClr val="FFE2AA"/>
        </a:accent5>
        <a:accent6>
          <a:srgbClr val="E78A5C"/>
        </a:accent6>
        <a:hlink>
          <a:srgbClr val="FF66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5">
        <a:dk1>
          <a:srgbClr val="75878B"/>
        </a:dk1>
        <a:lt1>
          <a:srgbClr val="FFFFFF"/>
        </a:lt1>
        <a:dk2>
          <a:srgbClr val="260000"/>
        </a:dk2>
        <a:lt2>
          <a:srgbClr val="FFFFFF"/>
        </a:lt2>
        <a:accent1>
          <a:srgbClr val="0099CC"/>
        </a:accent1>
        <a:accent2>
          <a:srgbClr val="FF3300"/>
        </a:accent2>
        <a:accent3>
          <a:srgbClr val="ACAAAA"/>
        </a:accent3>
        <a:accent4>
          <a:srgbClr val="DADADA"/>
        </a:accent4>
        <a:accent5>
          <a:srgbClr val="AACAE2"/>
        </a:accent5>
        <a:accent6>
          <a:srgbClr val="E72D00"/>
        </a:accent6>
        <a:hlink>
          <a:srgbClr val="FFCC00"/>
        </a:hlink>
        <a:folHlink>
          <a:srgbClr val="CC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6">
        <a:dk1>
          <a:srgbClr val="666699"/>
        </a:dk1>
        <a:lt1>
          <a:srgbClr val="FFFFFF"/>
        </a:lt1>
        <a:dk2>
          <a:srgbClr val="000000"/>
        </a:dk2>
        <a:lt2>
          <a:srgbClr val="FFFFFF"/>
        </a:lt2>
        <a:accent1>
          <a:srgbClr val="9966FF"/>
        </a:accent1>
        <a:accent2>
          <a:srgbClr val="99CCFF"/>
        </a:accent2>
        <a:accent3>
          <a:srgbClr val="AAAAAA"/>
        </a:accent3>
        <a:accent4>
          <a:srgbClr val="DADADA"/>
        </a:accent4>
        <a:accent5>
          <a:srgbClr val="CAB8FF"/>
        </a:accent5>
        <a:accent6>
          <a:srgbClr val="8AB9E7"/>
        </a:accent6>
        <a:hlink>
          <a:srgbClr val="FFFFCC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7">
        <a:dk1>
          <a:srgbClr val="666699"/>
        </a:dk1>
        <a:lt1>
          <a:srgbClr val="FFFFFF"/>
        </a:lt1>
        <a:dk2>
          <a:srgbClr val="2A2A40"/>
        </a:dk2>
        <a:lt2>
          <a:srgbClr val="FFFFFF"/>
        </a:lt2>
        <a:accent1>
          <a:srgbClr val="006699"/>
        </a:accent1>
        <a:accent2>
          <a:srgbClr val="CC9900"/>
        </a:accent2>
        <a:accent3>
          <a:srgbClr val="ACACAF"/>
        </a:accent3>
        <a:accent4>
          <a:srgbClr val="DADADA"/>
        </a:accent4>
        <a:accent5>
          <a:srgbClr val="AAB8CA"/>
        </a:accent5>
        <a:accent6>
          <a:srgbClr val="B98A00"/>
        </a:accent6>
        <a:hlink>
          <a:srgbClr val="CC6600"/>
        </a:hlink>
        <a:folHlink>
          <a:srgbClr val="6C94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8">
        <a:dk1>
          <a:srgbClr val="BECBD8"/>
        </a:dk1>
        <a:lt1>
          <a:srgbClr val="FFFFFF"/>
        </a:lt1>
        <a:dk2>
          <a:srgbClr val="2B335B"/>
        </a:dk2>
        <a:lt2>
          <a:srgbClr val="FFFFFF"/>
        </a:lt2>
        <a:accent1>
          <a:srgbClr val="0099CC"/>
        </a:accent1>
        <a:accent2>
          <a:srgbClr val="B5DBE3"/>
        </a:accent2>
        <a:accent3>
          <a:srgbClr val="ACADB5"/>
        </a:accent3>
        <a:accent4>
          <a:srgbClr val="DADADA"/>
        </a:accent4>
        <a:accent5>
          <a:srgbClr val="AACAE2"/>
        </a:accent5>
        <a:accent6>
          <a:srgbClr val="A4C6CE"/>
        </a:accent6>
        <a:hlink>
          <a:srgbClr val="FFCC00"/>
        </a:hlink>
        <a:folHlink>
          <a:srgbClr val="586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9">
        <a:dk1>
          <a:srgbClr val="3333FF"/>
        </a:dk1>
        <a:lt1>
          <a:srgbClr val="FFFFFF"/>
        </a:lt1>
        <a:dk2>
          <a:srgbClr val="000099"/>
        </a:dk2>
        <a:lt2>
          <a:srgbClr val="FFFFFF"/>
        </a:lt2>
        <a:accent1>
          <a:srgbClr val="339966"/>
        </a:accent1>
        <a:accent2>
          <a:srgbClr val="9999FF"/>
        </a:accent2>
        <a:accent3>
          <a:srgbClr val="AAAACA"/>
        </a:accent3>
        <a:accent4>
          <a:srgbClr val="DADADA"/>
        </a:accent4>
        <a:accent5>
          <a:srgbClr val="ADCAB8"/>
        </a:accent5>
        <a:accent6>
          <a:srgbClr val="8A8AE7"/>
        </a:accent6>
        <a:hlink>
          <a:srgbClr val="FFFF99"/>
        </a:hlink>
        <a:folHlink>
          <a:srgbClr val="17A0D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10">
        <a:dk1>
          <a:srgbClr val="808000"/>
        </a:dk1>
        <a:lt1>
          <a:srgbClr val="FFFFFF"/>
        </a:lt1>
        <a:dk2>
          <a:srgbClr val="354418"/>
        </a:dk2>
        <a:lt2>
          <a:srgbClr val="FFFFFF"/>
        </a:lt2>
        <a:accent1>
          <a:srgbClr val="60897C"/>
        </a:accent1>
        <a:accent2>
          <a:srgbClr val="99CC00"/>
        </a:accent2>
        <a:accent3>
          <a:srgbClr val="AEB0AB"/>
        </a:accent3>
        <a:accent4>
          <a:srgbClr val="DADADA"/>
        </a:accent4>
        <a:accent5>
          <a:srgbClr val="B6C4BF"/>
        </a:accent5>
        <a:accent6>
          <a:srgbClr val="8AB900"/>
        </a:accent6>
        <a:hlink>
          <a:srgbClr val="CCCC00"/>
        </a:hlink>
        <a:folHlink>
          <a:srgbClr val="66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3025</TotalTime>
  <Words>501</Words>
  <Application>Microsoft PowerPoint</Application>
  <PresentationFormat>A4 Paper (210x297 mm)</PresentationFormat>
  <Paragraphs>137</Paragraphs>
  <Slides>13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Radial</vt:lpstr>
      <vt:lpstr>The Foundation for Mother and Child Health </vt:lpstr>
      <vt:lpstr>The Problems</vt:lpstr>
      <vt:lpstr>Mission</vt:lpstr>
      <vt:lpstr>EARLY LEARNING CENTRE</vt:lpstr>
      <vt:lpstr>HEALTH EDUCATION</vt:lpstr>
      <vt:lpstr>MEDICAL TREATMENT</vt:lpstr>
      <vt:lpstr>SCHOLARSHIP PRGRAMME</vt:lpstr>
      <vt:lpstr>SMALL ENTERPRISE SCHEME</vt:lpstr>
      <vt:lpstr>Training Programmes for community health workers</vt:lpstr>
      <vt:lpstr>Other Projects</vt:lpstr>
      <vt:lpstr>FORWARD PLAN Opportunities</vt:lpstr>
      <vt:lpstr>Volunteers  (english teacher and cooking teacher )  wishlist  (printer &amp; fax machines)  UNWANTED GOODS  (TOYS, CHILDRENS BOOKS, GAMES, RECYCLED MATERIAL)</vt:lpstr>
      <vt:lpstr>Slide 13</vt:lpstr>
    </vt:vector>
  </TitlesOfParts>
  <Company>Yayasan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YAYASAN BALITA SEHAT</dc:title>
  <dc:creator>YBS</dc:creator>
  <cp:lastModifiedBy>asih</cp:lastModifiedBy>
  <cp:revision>80</cp:revision>
  <dcterms:created xsi:type="dcterms:W3CDTF">2007-10-29T07:23:03Z</dcterms:created>
  <dcterms:modified xsi:type="dcterms:W3CDTF">2011-04-08T06:05:31Z</dcterms:modified>
</cp:coreProperties>
</file>